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57" r:id="rId6"/>
    <p:sldId id="266" r:id="rId7"/>
    <p:sldId id="258" r:id="rId8"/>
    <p:sldId id="268" r:id="rId9"/>
    <p:sldId id="264" r:id="rId10"/>
    <p:sldId id="260" r:id="rId11"/>
    <p:sldId id="267" r:id="rId12"/>
    <p:sldId id="261" r:id="rId13"/>
    <p:sldId id="262" r:id="rId14"/>
    <p:sldId id="265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7D9F903F-04C3-479A-94A9-7F8C647B6782}" v="1" dt="2022-10-19T15:41:01.880"/>
    <p1510:client id="{884CE149-11B5-4F65-9512-831D2F1DBB46}" v="1" dt="2022-10-19T15:40:47.195"/>
    <p1510:client id="{8E634488-7950-4BAF-8DAC-7273B4F57AD6}" v="243" dt="2022-09-20T20:00:12.723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April 14,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April 14,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April 14,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April 14,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hyperlink" Target="https://github.com/Tinker-Twins/Autonomy-Science-And-Systems/tree/main/Capstone%20Project" TargetMode="External"/><Relationship Id="rId7" Type="http://schemas.openxmlformats.org/officeDocument/2006/relationships/image" Target="../media/image1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  <a:p>
            <a:r>
              <a:rPr lang="en-IN" sz="2400" dirty="0"/>
              <a:t>Review Presentation 2</a:t>
            </a:r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Tuning perception FOVs</a:t>
            </a:r>
          </a:p>
          <a:p>
            <a:r>
              <a:rPr lang="en-IN" dirty="0"/>
              <a:t>ROS 2 TurtleBot3 URDF size</a:t>
            </a:r>
          </a:p>
          <a:p>
            <a:r>
              <a:rPr lang="en-IN" dirty="0"/>
              <a:t>ROS 2 DDS communication framework</a:t>
            </a:r>
          </a:p>
          <a:p>
            <a:pPr lvl="1"/>
            <a:r>
              <a:rPr lang="en-IN" dirty="0"/>
              <a:t>Domain ID not robust to network traffic fluctuations</a:t>
            </a:r>
          </a:p>
          <a:p>
            <a:pPr lvl="1"/>
            <a:r>
              <a:rPr lang="en-IN" dirty="0"/>
              <a:t>Topics not discoverable over network</a:t>
            </a:r>
          </a:p>
          <a:p>
            <a:pPr lvl="1"/>
            <a:r>
              <a:rPr lang="en-IN" dirty="0"/>
              <a:t>Conflicting QoS profiles for sensors and actuators</a:t>
            </a:r>
          </a:p>
          <a:p>
            <a:r>
              <a:rPr lang="en-IN" dirty="0"/>
              <a:t>Unavailable ROS 2 packages and lack of resources</a:t>
            </a:r>
          </a:p>
          <a:p>
            <a:r>
              <a:rPr lang="en-IN" dirty="0"/>
              <a:t>Gazebo world and texture setup for ROS 2</a:t>
            </a:r>
          </a:p>
          <a:p>
            <a:r>
              <a:rPr lang="en-IN" dirty="0"/>
              <a:t>Gazebo residual errors and crashes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8C624-8727-1507-79BC-7C8353BE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92" y="2308589"/>
            <a:ext cx="5843220" cy="3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54A45E-4022-5A30-FA41-6BA6562D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3" y="3894667"/>
            <a:ext cx="8135708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Obstacle Avoidance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93312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Primary 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 development: Chinmay</a:t>
            </a:r>
          </a:p>
          <a:p>
            <a:r>
              <a:rPr lang="en-IN" dirty="0"/>
              <a:t>Simulation setup: Tanmay</a:t>
            </a:r>
          </a:p>
          <a:p>
            <a:r>
              <a:rPr lang="en-IN" dirty="0"/>
              <a:t>Simulation deployment: Tanmay</a:t>
            </a:r>
          </a:p>
          <a:p>
            <a:r>
              <a:rPr lang="en-IN" dirty="0"/>
              <a:t>Real-world deployment: Chinmay</a:t>
            </a:r>
          </a:p>
          <a:p>
            <a:r>
              <a:rPr lang="en-IN" dirty="0"/>
              <a:t>Git repository management: Chinmay</a:t>
            </a:r>
          </a:p>
          <a:p>
            <a:r>
              <a:rPr lang="en-IN" dirty="0"/>
              <a:t>Documentation: Tanmay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i="1" u="sng" dirty="0"/>
              <a:t>Note</a:t>
            </a:r>
            <a:r>
              <a:rPr lang="en-IN" b="1" i="1" dirty="0"/>
              <a:t>: </a:t>
            </a:r>
            <a:r>
              <a:rPr lang="en-IN" i="1" dirty="0"/>
              <a:t>Responsibility does not indicate contribution. Both members contributed equally to this project and have no conflict of interest to declare.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054" y="2440572"/>
            <a:ext cx="3806685" cy="3049213"/>
          </a:xfrm>
          <a:prstGeom prst="rect">
            <a:avLst/>
          </a:prstGeom>
        </p:spPr>
      </p:pic>
      <p:sp>
        <p:nvSpPr>
          <p:cNvPr id="9" name="Flowchart: Merge 8">
            <a:extLst>
              <a:ext uri="{FF2B5EF4-FFF2-40B4-BE49-F238E27FC236}">
                <a16:creationId xmlns:a16="http://schemas.microsoft.com/office/drawing/2014/main" id="{7939A248-D4B1-211B-F4A7-D79B0F0A3A5D}"/>
              </a:ext>
            </a:extLst>
          </p:cNvPr>
          <p:cNvSpPr/>
          <p:nvPr/>
        </p:nvSpPr>
        <p:spPr>
          <a:xfrm rot="19372362">
            <a:off x="6520155" y="1702243"/>
            <a:ext cx="3450431" cy="2305106"/>
          </a:xfrm>
          <a:prstGeom prst="flowChartMerge">
            <a:avLst/>
          </a:prstGeom>
          <a:solidFill>
            <a:srgbClr val="92D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erge 9">
            <a:extLst>
              <a:ext uri="{FF2B5EF4-FFF2-40B4-BE49-F238E27FC236}">
                <a16:creationId xmlns:a16="http://schemas.microsoft.com/office/drawing/2014/main" id="{D3DE1016-97A4-211C-E149-8D3EF61EC7E4}"/>
              </a:ext>
            </a:extLst>
          </p:cNvPr>
          <p:cNvSpPr/>
          <p:nvPr/>
        </p:nvSpPr>
        <p:spPr>
          <a:xfrm rot="2195688" flipH="1">
            <a:off x="7898807" y="1702242"/>
            <a:ext cx="3450431" cy="2305106"/>
          </a:xfrm>
          <a:prstGeom prst="flowChartMerge">
            <a:avLst/>
          </a:prstGeom>
          <a:solidFill>
            <a:srgbClr val="92D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7516617" y="1483903"/>
            <a:ext cx="2826902" cy="2305106"/>
          </a:xfrm>
          <a:prstGeom prst="flowChartMerg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Framework: </a:t>
            </a:r>
            <a:r>
              <a:rPr lang="en-IN" dirty="0"/>
              <a:t>ROS 2</a:t>
            </a:r>
          </a:p>
          <a:p>
            <a:r>
              <a:rPr lang="en-IN" b="1" dirty="0"/>
              <a:t>Robot: </a:t>
            </a:r>
            <a:r>
              <a:rPr lang="en-IN" dirty="0"/>
              <a:t>TurtleBot3</a:t>
            </a:r>
          </a:p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Front laser scan sector [0:20]+[340:360]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Oblique </a:t>
            </a:r>
            <a:r>
              <a:rPr lang="en-IN" i="0" dirty="0">
                <a:solidFill>
                  <a:srgbClr val="00B050"/>
                </a:solidFill>
                <a:effectLst/>
              </a:rPr>
              <a:t>laser scan sectors [0:70] and [290:360]</a:t>
            </a:r>
          </a:p>
          <a:p>
            <a:pPr lvl="1"/>
            <a:r>
              <a:rPr lang="en-IN" dirty="0">
                <a:solidFill>
                  <a:srgbClr val="00B0F0"/>
                </a:solidFill>
              </a:rPr>
              <a:t>Side laser scan sectors [30:85] and [275:330]</a:t>
            </a:r>
          </a:p>
          <a:p>
            <a:pPr lvl="1"/>
            <a:r>
              <a:rPr lang="en-IN" dirty="0"/>
              <a:t>3-stage attention mechanism + pseudo potential field</a:t>
            </a:r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dirty="0"/>
              <a:t>Safety mechanisms and bounds (inf range, actuation limits)</a:t>
            </a:r>
          </a:p>
          <a:p>
            <a:r>
              <a:rPr lang="en-IN" b="1" dirty="0"/>
              <a:t>Codebase: </a:t>
            </a:r>
            <a:r>
              <a:rPr lang="en-IN" dirty="0">
                <a:hlinkClick r:id="rId3"/>
              </a:rPr>
              <a:t>GitHub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Flowchart: Merge 15">
            <a:extLst>
              <a:ext uri="{FF2B5EF4-FFF2-40B4-BE49-F238E27FC236}">
                <a16:creationId xmlns:a16="http://schemas.microsoft.com/office/drawing/2014/main" id="{7F0E03EA-0A33-5AF8-FCFB-5F4DB4AF331D}"/>
              </a:ext>
            </a:extLst>
          </p:cNvPr>
          <p:cNvSpPr/>
          <p:nvPr/>
        </p:nvSpPr>
        <p:spPr>
          <a:xfrm rot="18363724">
            <a:off x="6667357" y="1952218"/>
            <a:ext cx="2632342" cy="2305106"/>
          </a:xfrm>
          <a:prstGeom prst="flowChartMerge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/>
              <p:nvPr/>
            </p:nvSpPr>
            <p:spPr>
              <a:xfrm>
                <a:off x="6015416" y="3168579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416" y="3168579"/>
                <a:ext cx="411972" cy="276999"/>
              </a:xfrm>
              <a:prstGeom prst="rect">
                <a:avLst/>
              </a:prstGeom>
              <a:blipFill>
                <a:blip r:embed="rId4"/>
                <a:stretch>
                  <a:fillRect l="-11940" r="-1194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/>
              <p:nvPr/>
            </p:nvSpPr>
            <p:spPr>
              <a:xfrm>
                <a:off x="11503261" y="3168578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261" y="3168578"/>
                <a:ext cx="411972" cy="276999"/>
              </a:xfrm>
              <a:prstGeom prst="rect">
                <a:avLst/>
              </a:prstGeom>
              <a:blipFill>
                <a:blip r:embed="rId5"/>
                <a:stretch>
                  <a:fillRect l="-11765" r="-117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8942077" y="120050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077" y="1200500"/>
                <a:ext cx="411972" cy="276999"/>
              </a:xfrm>
              <a:prstGeom prst="rect">
                <a:avLst/>
              </a:prstGeom>
              <a:blipFill>
                <a:blip r:embed="rId6"/>
                <a:stretch>
                  <a:fillRect l="-11940" r="-119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72B26D-4FF0-150D-6331-33BD1F888757}"/>
                  </a:ext>
                </a:extLst>
              </p:cNvPr>
              <p:cNvSpPr txBox="1"/>
              <p:nvPr/>
            </p:nvSpPr>
            <p:spPr>
              <a:xfrm>
                <a:off x="6749438" y="187496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72B26D-4FF0-150D-6331-33BD1F888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438" y="1874960"/>
                <a:ext cx="411972" cy="276999"/>
              </a:xfrm>
              <a:prstGeom prst="rect">
                <a:avLst/>
              </a:prstGeom>
              <a:blipFill>
                <a:blip r:embed="rId7"/>
                <a:stretch>
                  <a:fillRect l="-10294" r="-117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AAB507-7C5D-66CD-F7B8-DB98834635CE}"/>
                  </a:ext>
                </a:extLst>
              </p:cNvPr>
              <p:cNvSpPr txBox="1"/>
              <p:nvPr/>
            </p:nvSpPr>
            <p:spPr>
              <a:xfrm>
                <a:off x="10671753" y="1878545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AAB507-7C5D-66CD-F7B8-DB988346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753" y="1878545"/>
                <a:ext cx="411972" cy="276999"/>
              </a:xfrm>
              <a:prstGeom prst="rect">
                <a:avLst/>
              </a:prstGeom>
              <a:blipFill>
                <a:blip r:embed="rId8"/>
                <a:stretch>
                  <a:fillRect l="-11940" r="-1194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owchart: Merge 19">
            <a:extLst>
              <a:ext uri="{FF2B5EF4-FFF2-40B4-BE49-F238E27FC236}">
                <a16:creationId xmlns:a16="http://schemas.microsoft.com/office/drawing/2014/main" id="{B01FB042-9DE4-C0DF-1AB5-A167912538AB}"/>
              </a:ext>
            </a:extLst>
          </p:cNvPr>
          <p:cNvSpPr/>
          <p:nvPr/>
        </p:nvSpPr>
        <p:spPr>
          <a:xfrm rot="3236276" flipH="1">
            <a:off x="8559242" y="1952217"/>
            <a:ext cx="2632342" cy="2305106"/>
          </a:xfrm>
          <a:prstGeom prst="flowChartMerge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stacle_avoidance">
            <a:hlinkClick r:id="" action="ppaction://media"/>
            <a:extLst>
              <a:ext uri="{FF2B5EF4-FFF2-40B4-BE49-F238E27FC236}">
                <a16:creationId xmlns:a16="http://schemas.microsoft.com/office/drawing/2014/main" id="{0D61B6E1-EAAC-B5E1-A229-DC7817F9F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2450333"/>
            <a:ext cx="5400000" cy="3037500"/>
          </a:xfrm>
          <a:prstGeom prst="rect">
            <a:avLst/>
          </a:prstGeom>
        </p:spPr>
      </p:pic>
      <p:pic>
        <p:nvPicPr>
          <p:cNvPr id="4" name="obstacle_avoidance_sim">
            <a:hlinkClick r:id="" action="ppaction://media"/>
            <a:extLst>
              <a:ext uri="{FF2B5EF4-FFF2-40B4-BE49-F238E27FC236}">
                <a16:creationId xmlns:a16="http://schemas.microsoft.com/office/drawing/2014/main" id="{DAFE82A9-BB31-9CDE-C1F8-462F56B81F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675" y="2450333"/>
            <a:ext cx="5400143" cy="3037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Assignment World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Project World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408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stacle_avoidance_real_rviz">
            <a:hlinkClick r:id="" action="ppaction://media"/>
            <a:extLst>
              <a:ext uri="{FF2B5EF4-FFF2-40B4-BE49-F238E27FC236}">
                <a16:creationId xmlns:a16="http://schemas.microsoft.com/office/drawing/2014/main" id="{6AFABAE1-496B-F507-247B-9954A441F7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2675" y="2450333"/>
            <a:ext cx="5401734" cy="3038475"/>
          </a:xfrm>
          <a:prstGeom prst="rect">
            <a:avLst/>
          </a:prstGeom>
        </p:spPr>
      </p:pic>
      <p:pic>
        <p:nvPicPr>
          <p:cNvPr id="4" name="obstacle_avoidance_real_robot">
            <a:hlinkClick r:id="" action="ppaction://media"/>
            <a:extLst>
              <a:ext uri="{FF2B5EF4-FFF2-40B4-BE49-F238E27FC236}">
                <a16:creationId xmlns:a16="http://schemas.microsoft.com/office/drawing/2014/main" id="{27C443B6-63A7-92B9-6B19-418EAC06DC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062" y="2451642"/>
            <a:ext cx="5401733" cy="3038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Robot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Remote PC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Progress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  <a:p>
            <a:r>
              <a:rPr lang="en-IN" dirty="0"/>
              <a:t>Calibration and optimization for final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3FDC94B-7B1C-2A51-3B6F-8DB1F701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1809750"/>
            <a:ext cx="360000" cy="3600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95648F95-4761-B9F7-A3B2-CF11AA7D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573" y="22126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b307200f-adf2-4dbb-94fd-dcc73869c24f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681e0752-7327-43ef-af71-087853e23a2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345</Words>
  <Application>Microsoft Office PowerPoint</Application>
  <PresentationFormat>Widescreen</PresentationFormat>
  <Paragraphs>93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AuE-8230 Autonomy: Science and Systems</vt:lpstr>
      <vt:lpstr>Project Tasks</vt:lpstr>
      <vt:lpstr>Project Timeline</vt:lpstr>
      <vt:lpstr>Task 2</vt:lpstr>
      <vt:lpstr>Primary Responsibility Assignment</vt:lpstr>
      <vt:lpstr>Approach</vt:lpstr>
      <vt:lpstr>Simulation Results</vt:lpstr>
      <vt:lpstr>Real-World Results</vt:lpstr>
      <vt:lpstr>Progress and Next Steps</vt:lpstr>
      <vt:lpstr>Challenges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Tanmay Samak</cp:lastModifiedBy>
  <cp:revision>48</cp:revision>
  <dcterms:created xsi:type="dcterms:W3CDTF">2020-04-29T07:35:04Z</dcterms:created>
  <dcterms:modified xsi:type="dcterms:W3CDTF">2023-04-14T07:08:54Z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